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Inter Bold" charset="1" panose="020B0802030000000004"/>
      <p:regular r:id="rId31"/>
    </p:embeddedFont>
    <p:embeddedFont>
      <p:font typeface="Canva Sans Bold" charset="1" panose="020B0803030501040103"/>
      <p:regular r:id="rId32"/>
    </p:embeddedFont>
    <p:embeddedFont>
      <p:font typeface="Canva Sans" charset="1" panose="020B0503030501040103"/>
      <p:regular r:id="rId33"/>
    </p:embeddedFont>
    <p:embeddedFont>
      <p:font typeface="Tomorrow" charset="1" panose="00000000000000000000"/>
      <p:regular r:id="rId34"/>
    </p:embeddedFont>
    <p:embeddedFont>
      <p:font typeface="Canva Sans Bold Italics" charset="1" panose="020B08030305010401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notesMasters/notesMaster1.xml" Type="http://schemas.openxmlformats.org/officeDocument/2006/relationships/notesMaster"/><Relationship Id="rId36" Target="theme/theme2.xml" Type="http://schemas.openxmlformats.org/officeDocument/2006/relationships/theme"/><Relationship Id="rId37" Target="notesSlides/notesSlide1.xml" Type="http://schemas.openxmlformats.org/officeDocument/2006/relationships/notesSlide"/><Relationship Id="rId38" Target="notesSlides/notesSlide2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Wildfires pose a significant challenge due to their unpredictable nature and rapid spread. These fires can devastate large areas in a short amount of time, making early detection and rapid response crucial. However, traditional ground-based methods for detecting and mapping burned areas come with several substantial limitations:</a:t>
            </a:r>
          </a:p>
          <a:p>
            <a:r>
              <a:rPr lang="en-US"/>
              <a:t/>
            </a:r>
          </a:p>
          <a:p>
            <a:r>
              <a:rPr lang="en-US"/>
              <a:t>Labor-Intensive and Time-Consuming: Ground-based detection requires a considerable amount of manual effort and time, often involving extensive fieldwork that can delay the overall detection and response process.</a:t>
            </a:r>
          </a:p>
          <a:p>
            <a:r>
              <a:rPr lang="en-US"/>
              <a:t>Limited Accessibility: These methods are constrained to regions that are easily accessible. Remote or difficult-to-reach areas are often left unmonitored, leading to incomplete and delayed information.</a:t>
            </a:r>
          </a:p>
          <a:p>
            <a:r>
              <a:rPr lang="en-US"/>
              <a:t>Lack of Timely Data: Traditional methods fail to provide the immediate data needed for effective wildfire management. Delayed detection can result in slower response times, exacerbating the damage caused by the fire.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address these pressing issues, our work leverages satellite data, specifically using images from the Sentinel-2 satellites, in conjunction with advanced computer vision techniques. This innovative approach offers several key advantages:</a:t>
            </a:r>
          </a:p>
          <a:p>
            <a:r>
              <a:rPr lang="en-US"/>
              <a:t/>
            </a:r>
          </a:p>
          <a:p>
            <a:r>
              <a:rPr lang="en-US"/>
              <a:t>Precision and Scalability: Satellite data allows us to cover extensive geographic areas with high-resolution imagery, enabling accurate and detailed detection of burned areas. This scalability means that we can monitor vast regions, including remote and inaccessible areas, ensuring comprehensive coverage.</a:t>
            </a:r>
          </a:p>
          <a:p>
            <a:r>
              <a:rPr lang="en-US"/>
              <a:t>Efficiency: The use of automated image processing and analysis significantly reduces the time and labor involved in traditional methods. By automating the detection process, we can provide near real-time data, facilitating faster and more effective wildfire management and response.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7.jpeg" Type="http://schemas.openxmlformats.org/officeDocument/2006/relationships/image"/><Relationship Id="rId7" Target="../media/image5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9.jpeg" Type="http://schemas.openxmlformats.org/officeDocument/2006/relationships/image"/><Relationship Id="rId7" Target="../media/image70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44149" y="1779747"/>
            <a:ext cx="9915094" cy="2891193"/>
            <a:chOff x="0" y="0"/>
            <a:chExt cx="13220126" cy="38549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4775"/>
              <a:ext cx="13220126" cy="2535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10"/>
                </a:lnSpc>
              </a:pPr>
              <a:r>
                <a:rPr lang="en-US" sz="7000">
                  <a:solidFill>
                    <a:srgbClr val="242725"/>
                  </a:solidFill>
                  <a:latin typeface="Inter Bold"/>
                </a:rPr>
                <a:t>Burned area detection based on satellite data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974341"/>
              <a:ext cx="13220126" cy="880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7"/>
                </a:lnSpc>
                <a:spcBef>
                  <a:spcPct val="0"/>
                </a:spcBef>
              </a:pPr>
              <a:r>
                <a:rPr lang="en-US" sz="3998">
                  <a:solidFill>
                    <a:srgbClr val="242725"/>
                  </a:solidFill>
                  <a:latin typeface="Inter Bold"/>
                </a:rPr>
                <a:t>P2M PROJECT 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443075" y="9720640"/>
            <a:ext cx="18865925" cy="1140393"/>
          </a:xfrm>
          <a:prstGeom prst="rect">
            <a:avLst/>
          </a:prstGeom>
          <a:solidFill>
            <a:srgbClr val="168D50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4289195" y="-88924"/>
            <a:ext cx="3998805" cy="2235249"/>
          </a:xfrm>
          <a:custGeom>
            <a:avLst/>
            <a:gdLst/>
            <a:ahLst/>
            <a:cxnLst/>
            <a:rect r="r" b="b" t="t" l="l"/>
            <a:pathLst>
              <a:path h="2235249" w="3998805">
                <a:moveTo>
                  <a:pt x="0" y="0"/>
                </a:moveTo>
                <a:lnTo>
                  <a:pt x="3998805" y="0"/>
                </a:lnTo>
                <a:lnTo>
                  <a:pt x="3998805" y="2235248"/>
                </a:lnTo>
                <a:lnTo>
                  <a:pt x="0" y="2235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008" r="0" b="-4088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328757" y="6165264"/>
            <a:ext cx="9425656" cy="1308099"/>
            <a:chOff x="0" y="0"/>
            <a:chExt cx="12567541" cy="174413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4888458" cy="89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242725"/>
                  </a:solidFill>
                  <a:latin typeface="Canva Sans Bold"/>
                </a:rPr>
                <a:t>Presented by: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143379" y="-85725"/>
              <a:ext cx="7424162" cy="1829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242725"/>
                  </a:solidFill>
                  <a:latin typeface="Canva Sans Bold"/>
                </a:rPr>
                <a:t>Tarek Bouchoucha</a:t>
              </a:r>
            </a:p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242725"/>
                  </a:solidFill>
                  <a:latin typeface="Canva Sans Bold"/>
                </a:rPr>
                <a:t>Alaa Ben Turkia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328757" y="7997239"/>
            <a:ext cx="9630487" cy="603249"/>
            <a:chOff x="0" y="0"/>
            <a:chExt cx="12840649" cy="80433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6428703" cy="89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242725"/>
                  </a:solidFill>
                  <a:latin typeface="Canva Sans Bold"/>
                </a:rPr>
                <a:t>Supervised by: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154199" y="-85725"/>
              <a:ext cx="7686450" cy="89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242725"/>
                  </a:solidFill>
                  <a:latin typeface="Canva Sans Bold"/>
                </a:rPr>
                <a:t>Mr. Riadh Abdelfatteh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4102" y="3130382"/>
            <a:ext cx="3913917" cy="6127918"/>
          </a:xfrm>
          <a:custGeom>
            <a:avLst/>
            <a:gdLst/>
            <a:ahLst/>
            <a:cxnLst/>
            <a:rect r="r" b="b" t="t" l="l"/>
            <a:pathLst>
              <a:path h="6127918" w="3913917">
                <a:moveTo>
                  <a:pt x="0" y="0"/>
                </a:moveTo>
                <a:lnTo>
                  <a:pt x="3913917" y="0"/>
                </a:lnTo>
                <a:lnTo>
                  <a:pt x="3913917" y="6127918"/>
                </a:lnTo>
                <a:lnTo>
                  <a:pt x="0" y="6127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73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11307" y="3394326"/>
            <a:ext cx="3710646" cy="5863974"/>
          </a:xfrm>
          <a:custGeom>
            <a:avLst/>
            <a:gdLst/>
            <a:ahLst/>
            <a:cxnLst/>
            <a:rect r="r" b="b" t="t" l="l"/>
            <a:pathLst>
              <a:path h="5863974" w="3710646">
                <a:moveTo>
                  <a:pt x="0" y="0"/>
                </a:moveTo>
                <a:lnTo>
                  <a:pt x="3710646" y="0"/>
                </a:lnTo>
                <a:lnTo>
                  <a:pt x="3710646" y="5863974"/>
                </a:lnTo>
                <a:lnTo>
                  <a:pt x="0" y="5863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40296" y="3190242"/>
            <a:ext cx="3903261" cy="6127918"/>
          </a:xfrm>
          <a:custGeom>
            <a:avLst/>
            <a:gdLst/>
            <a:ahLst/>
            <a:cxnLst/>
            <a:rect r="r" b="b" t="t" l="l"/>
            <a:pathLst>
              <a:path h="6127918" w="3903261">
                <a:moveTo>
                  <a:pt x="0" y="0"/>
                </a:moveTo>
                <a:lnTo>
                  <a:pt x="3903261" y="0"/>
                </a:lnTo>
                <a:lnTo>
                  <a:pt x="3903261" y="6127917"/>
                </a:lnTo>
                <a:lnTo>
                  <a:pt x="0" y="61279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2467" y="5744490"/>
            <a:ext cx="1923381" cy="581823"/>
          </a:xfrm>
          <a:custGeom>
            <a:avLst/>
            <a:gdLst/>
            <a:ahLst/>
            <a:cxnLst/>
            <a:rect r="r" b="b" t="t" l="l"/>
            <a:pathLst>
              <a:path h="581823" w="1923381">
                <a:moveTo>
                  <a:pt x="0" y="0"/>
                </a:moveTo>
                <a:lnTo>
                  <a:pt x="1923381" y="0"/>
                </a:lnTo>
                <a:lnTo>
                  <a:pt x="1923381" y="581823"/>
                </a:lnTo>
                <a:lnTo>
                  <a:pt x="0" y="5818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1556" y="9270534"/>
            <a:ext cx="342781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464" y="829653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DATA 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481266"/>
            <a:ext cx="86876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3.   Merge the Green, NIR and SWIR bands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15741" y="5903430"/>
            <a:ext cx="1923381" cy="581823"/>
          </a:xfrm>
          <a:custGeom>
            <a:avLst/>
            <a:gdLst/>
            <a:ahLst/>
            <a:cxnLst/>
            <a:rect r="r" b="b" t="t" l="l"/>
            <a:pathLst>
              <a:path h="581823" w="1923381">
                <a:moveTo>
                  <a:pt x="0" y="0"/>
                </a:moveTo>
                <a:lnTo>
                  <a:pt x="1923382" y="0"/>
                </a:lnTo>
                <a:lnTo>
                  <a:pt x="1923382" y="581823"/>
                </a:lnTo>
                <a:lnTo>
                  <a:pt x="0" y="5818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9340" y="2368141"/>
            <a:ext cx="12549321" cy="6228860"/>
          </a:xfrm>
          <a:custGeom>
            <a:avLst/>
            <a:gdLst/>
            <a:ahLst/>
            <a:cxnLst/>
            <a:rect r="r" b="b" t="t" l="l"/>
            <a:pathLst>
              <a:path h="6228860" w="12549321">
                <a:moveTo>
                  <a:pt x="0" y="0"/>
                </a:moveTo>
                <a:lnTo>
                  <a:pt x="12549320" y="0"/>
                </a:lnTo>
                <a:lnTo>
                  <a:pt x="12549320" y="6228860"/>
                </a:lnTo>
                <a:lnTo>
                  <a:pt x="0" y="6228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3580" y="9270534"/>
            <a:ext cx="338733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464" y="829653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0181" y="8877000"/>
            <a:ext cx="1607135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D342F"/>
                </a:solidFill>
                <a:latin typeface="Canva Sans"/>
              </a:rPr>
              <a:t>Spectral reflectance of healthy vegetation and burned vegetation in the different spectral bands (Wasser and Cattau 2020)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45772" y="2490226"/>
            <a:ext cx="5769112" cy="5705540"/>
          </a:xfrm>
          <a:custGeom>
            <a:avLst/>
            <a:gdLst/>
            <a:ahLst/>
            <a:cxnLst/>
            <a:rect r="r" b="b" t="t" l="l"/>
            <a:pathLst>
              <a:path h="5705540" w="5769112">
                <a:moveTo>
                  <a:pt x="0" y="0"/>
                </a:moveTo>
                <a:lnTo>
                  <a:pt x="5769112" y="0"/>
                </a:lnTo>
                <a:lnTo>
                  <a:pt x="5769112" y="5705540"/>
                </a:lnTo>
                <a:lnTo>
                  <a:pt x="0" y="5705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2094" y="2490226"/>
            <a:ext cx="5677602" cy="5685444"/>
          </a:xfrm>
          <a:custGeom>
            <a:avLst/>
            <a:gdLst/>
            <a:ahLst/>
            <a:cxnLst/>
            <a:rect r="r" b="b" t="t" l="l"/>
            <a:pathLst>
              <a:path h="5685444" w="5677602">
                <a:moveTo>
                  <a:pt x="0" y="0"/>
                </a:moveTo>
                <a:lnTo>
                  <a:pt x="5677602" y="0"/>
                </a:lnTo>
                <a:lnTo>
                  <a:pt x="5677602" y="5685444"/>
                </a:lnTo>
                <a:lnTo>
                  <a:pt x="0" y="5685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7019" y="9270534"/>
            <a:ext cx="551855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6464" y="829653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DATA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90648" y="8282940"/>
            <a:ext cx="6479360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D342F"/>
                </a:solidFill>
                <a:latin typeface="Canva Sans"/>
              </a:rPr>
              <a:t>False-color images with a combination of SWIR-short, SWIR-long and NIR make burned areas visible but difficult to distinguish from their environment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1215" y="8282940"/>
            <a:ext cx="6479360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D342F"/>
                </a:solidFill>
                <a:latin typeface="Canva Sans"/>
              </a:rPr>
              <a:t>Combination of SWIR, Green and NIR spectral bands emphasise burned areas as dark brown patches in a bright green environment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557865"/>
            <a:ext cx="8121646" cy="3836806"/>
          </a:xfrm>
          <a:custGeom>
            <a:avLst/>
            <a:gdLst/>
            <a:ahLst/>
            <a:cxnLst/>
            <a:rect r="r" b="b" t="t" l="l"/>
            <a:pathLst>
              <a:path h="3836806" w="8121646">
                <a:moveTo>
                  <a:pt x="0" y="0"/>
                </a:moveTo>
                <a:lnTo>
                  <a:pt x="8121646" y="0"/>
                </a:lnTo>
                <a:lnTo>
                  <a:pt x="8121646" y="3836805"/>
                </a:lnTo>
                <a:lnTo>
                  <a:pt x="0" y="383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31947" y="5719312"/>
            <a:ext cx="8540392" cy="3329042"/>
          </a:xfrm>
          <a:custGeom>
            <a:avLst/>
            <a:gdLst/>
            <a:ahLst/>
            <a:cxnLst/>
            <a:rect r="r" b="b" t="t" l="l"/>
            <a:pathLst>
              <a:path h="3329042" w="8540392">
                <a:moveTo>
                  <a:pt x="0" y="0"/>
                </a:moveTo>
                <a:lnTo>
                  <a:pt x="8540391" y="0"/>
                </a:lnTo>
                <a:lnTo>
                  <a:pt x="8540391" y="3329042"/>
                </a:lnTo>
                <a:lnTo>
                  <a:pt x="0" y="33290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9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262" y="9270534"/>
            <a:ext cx="429369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6464" y="829653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DATA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7175" y="2712916"/>
            <a:ext cx="17773650" cy="197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200">
                <a:solidFill>
                  <a:srgbClr val="231F20"/>
                </a:solidFill>
                <a:latin typeface="Canva Sans"/>
              </a:rPr>
              <a:t>4.   Match the BA ground truth data to the false-color images by area and date </a:t>
            </a:r>
          </a:p>
          <a:p>
            <a:pPr algn="l">
              <a:lnSpc>
                <a:spcPts val="5376"/>
              </a:lnSpc>
            </a:pPr>
            <a:r>
              <a:rPr lang="en-US" sz="3200">
                <a:solidFill>
                  <a:srgbClr val="231F20"/>
                </a:solidFill>
                <a:latin typeface="Canva Sans"/>
              </a:rPr>
              <a:t>5.   Extract small patches of size 128x128 from the false-color images and ground truth data</a:t>
            </a:r>
          </a:p>
          <a:p>
            <a:pPr algn="l">
              <a:lnSpc>
                <a:spcPts val="5376"/>
              </a:lnSpc>
            </a:pPr>
            <a:r>
              <a:rPr lang="en-US" sz="3200">
                <a:solidFill>
                  <a:srgbClr val="231F20"/>
                </a:solidFill>
                <a:latin typeface="Canva Sans"/>
              </a:rPr>
              <a:t>6.   Remove empty or broken patches from the datasets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5130" y="9270534"/>
            <a:ext cx="535632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6464" y="829653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DATA PREPROCESSING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9488" y="7483222"/>
            <a:ext cx="16980916" cy="2138233"/>
            <a:chOff x="0" y="0"/>
            <a:chExt cx="22641221" cy="28509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41221" cy="1790063"/>
            </a:xfrm>
            <a:custGeom>
              <a:avLst/>
              <a:gdLst/>
              <a:ahLst/>
              <a:cxnLst/>
              <a:rect r="r" b="b" t="t" l="l"/>
              <a:pathLst>
                <a:path h="1790063" w="22641221">
                  <a:moveTo>
                    <a:pt x="0" y="0"/>
                  </a:moveTo>
                  <a:lnTo>
                    <a:pt x="22641221" y="0"/>
                  </a:lnTo>
                  <a:lnTo>
                    <a:pt x="22641221" y="1790063"/>
                  </a:lnTo>
                  <a:lnTo>
                    <a:pt x="0" y="1790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338" r="0" b="-6338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564596" y="1405389"/>
              <a:ext cx="11622068" cy="144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sz="3156">
                  <a:solidFill>
                    <a:srgbClr val="A6A6A6"/>
                  </a:solidFill>
                  <a:latin typeface="Canva Sans"/>
                </a:rPr>
                <a:t>878</a:t>
              </a:r>
            </a:p>
            <a:p>
              <a:pPr algn="ctr">
                <a:lnSpc>
                  <a:spcPts val="4419"/>
                </a:lnSpc>
              </a:pPr>
              <a:r>
                <a:rPr lang="en-US" sz="3156">
                  <a:solidFill>
                    <a:srgbClr val="A6A6A6"/>
                  </a:solidFill>
                  <a:latin typeface="Canva Sans"/>
                </a:rPr>
                <a:t>70%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186664" y="1405389"/>
              <a:ext cx="3317336" cy="144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sz="3156">
                  <a:solidFill>
                    <a:srgbClr val="A6A6A6"/>
                  </a:solidFill>
                  <a:latin typeface="Canva Sans"/>
                </a:rPr>
                <a:t>251</a:t>
              </a:r>
            </a:p>
            <a:p>
              <a:pPr algn="ctr">
                <a:lnSpc>
                  <a:spcPts val="4419"/>
                </a:lnSpc>
              </a:pPr>
              <a:r>
                <a:rPr lang="en-US" sz="3156">
                  <a:solidFill>
                    <a:srgbClr val="A6A6A6"/>
                  </a:solidFill>
                  <a:latin typeface="Canva Sans"/>
                </a:rPr>
                <a:t>20%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504000" y="1405389"/>
              <a:ext cx="1658668" cy="144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sz="3156">
                  <a:solidFill>
                    <a:srgbClr val="A6A6A6"/>
                  </a:solidFill>
                  <a:latin typeface="Canva Sans"/>
                </a:rPr>
                <a:t>127</a:t>
              </a:r>
            </a:p>
            <a:p>
              <a:pPr algn="ctr">
                <a:lnSpc>
                  <a:spcPts val="4419"/>
                </a:lnSpc>
              </a:pPr>
              <a:r>
                <a:rPr lang="en-US" sz="3156">
                  <a:solidFill>
                    <a:srgbClr val="A6A6A6"/>
                  </a:solidFill>
                  <a:latin typeface="Canva Sans"/>
                </a:rPr>
                <a:t>10%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49219" y="2917892"/>
            <a:ext cx="14170707" cy="197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6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231F20"/>
                </a:solidFill>
                <a:latin typeface="Canva Sans Bold"/>
              </a:rPr>
              <a:t>Flip:</a:t>
            </a:r>
            <a:r>
              <a:rPr lang="en-US" sz="3200" strike="noStrike" u="none">
                <a:solidFill>
                  <a:srgbClr val="231F20"/>
                </a:solidFill>
                <a:latin typeface="Canva Sans"/>
              </a:rPr>
              <a:t> Horizontal, Vertical</a:t>
            </a:r>
          </a:p>
          <a:p>
            <a:pPr algn="l" marL="0" indent="0" lvl="0">
              <a:lnSpc>
                <a:spcPts val="5376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231F20"/>
                </a:solidFill>
                <a:latin typeface="Canva Sans Bold"/>
                <a:ea typeface="Canva Sans Bold"/>
              </a:rPr>
              <a:t>90° Rotate:</a:t>
            </a:r>
            <a:r>
              <a:rPr lang="en-US" sz="3200" strike="noStrike" u="none">
                <a:solidFill>
                  <a:srgbClr val="231F20"/>
                </a:solidFill>
                <a:latin typeface="Canva Sans"/>
              </a:rPr>
              <a:t> Clockwise, Counter-Clockwise, Upside Down</a:t>
            </a:r>
          </a:p>
          <a:p>
            <a:pPr algn="l" marL="0" indent="0" lvl="0">
              <a:lnSpc>
                <a:spcPts val="5376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231F20"/>
                </a:solidFill>
                <a:latin typeface="Canva Sans Bold"/>
              </a:rPr>
              <a:t>Noise:</a:t>
            </a:r>
            <a:r>
              <a:rPr lang="en-US" sz="3200" strike="noStrike" u="none">
                <a:solidFill>
                  <a:srgbClr val="231F20"/>
                </a:solidFill>
                <a:latin typeface="Canva Sans"/>
              </a:rPr>
              <a:t> Up to 0.34% of pixels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49219" y="5057631"/>
            <a:ext cx="2765119" cy="62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6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231F20"/>
                </a:solidFill>
                <a:latin typeface="Canva Sans"/>
              </a:rPr>
              <a:t>1862 patches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4914337" y="5465851"/>
            <a:ext cx="7703656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13077621" y="5057631"/>
            <a:ext cx="3061161" cy="62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6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231F20"/>
                </a:solidFill>
                <a:latin typeface="Canva Sans"/>
              </a:rPr>
              <a:t>3012 patches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350" y="6859144"/>
            <a:ext cx="17773650" cy="62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200">
                <a:solidFill>
                  <a:srgbClr val="231F20"/>
                </a:solidFill>
                <a:latin typeface="Canva Sans"/>
              </a:rPr>
              <a:t>9.   Data split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3580" y="2231713"/>
            <a:ext cx="17773650" cy="62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200">
                <a:solidFill>
                  <a:srgbClr val="231F20"/>
                </a:solidFill>
                <a:latin typeface="Canva Sans"/>
              </a:rPr>
              <a:t>7.   Data augmentation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" y="6199921"/>
            <a:ext cx="17773650" cy="62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200">
                <a:solidFill>
                  <a:srgbClr val="231F20"/>
                </a:solidFill>
                <a:latin typeface="Canva Sans"/>
              </a:rPr>
              <a:t>8.   Transform annotations from JSON to COCO format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72054" y="5143500"/>
            <a:ext cx="7187246" cy="3152555"/>
          </a:xfrm>
          <a:custGeom>
            <a:avLst/>
            <a:gdLst/>
            <a:ahLst/>
            <a:cxnLst/>
            <a:rect r="r" b="b" t="t" l="l"/>
            <a:pathLst>
              <a:path h="3152555" w="7187246">
                <a:moveTo>
                  <a:pt x="0" y="0"/>
                </a:moveTo>
                <a:lnTo>
                  <a:pt x="7187246" y="0"/>
                </a:lnTo>
                <a:lnTo>
                  <a:pt x="7187246" y="3152555"/>
                </a:lnTo>
                <a:lnTo>
                  <a:pt x="0" y="3152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600" y="9270534"/>
            <a:ext cx="540693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464" y="829653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90370"/>
            <a:ext cx="932659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Chosen</a:t>
            </a:r>
            <a:r>
              <a:rPr lang="en-US" sz="5000">
                <a:solidFill>
                  <a:srgbClr val="000000"/>
                </a:solidFill>
                <a:latin typeface="Canva Sans Bold"/>
              </a:rPr>
              <a:t> model: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348479"/>
            <a:ext cx="6614308" cy="79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9"/>
              </a:lnSpc>
            </a:pPr>
            <a:r>
              <a:rPr lang="en-US" sz="4699">
                <a:solidFill>
                  <a:srgbClr val="3B45F7"/>
                </a:solidFill>
                <a:latin typeface="Canva Sans Bold Italics"/>
              </a:rPr>
              <a:t>You Only Look Once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5084" y="5766118"/>
            <a:ext cx="869976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Open source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easy to use and finetune with any image data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Accurate results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2943" y="9270534"/>
            <a:ext cx="520005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14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590230" y="2638266"/>
            <a:ext cx="13107540" cy="6553770"/>
          </a:xfrm>
          <a:custGeom>
            <a:avLst/>
            <a:gdLst/>
            <a:ahLst/>
            <a:cxnLst/>
            <a:rect r="r" b="b" t="t" l="l"/>
            <a:pathLst>
              <a:path h="6553770" w="13107540">
                <a:moveTo>
                  <a:pt x="0" y="0"/>
                </a:moveTo>
                <a:lnTo>
                  <a:pt x="13107540" y="0"/>
                </a:lnTo>
                <a:lnTo>
                  <a:pt x="13107540" y="6553770"/>
                </a:lnTo>
                <a:lnTo>
                  <a:pt x="0" y="655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92076" y="1415726"/>
            <a:ext cx="932659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Training results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832" y="9270534"/>
            <a:ext cx="536228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15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59222" y="1568916"/>
            <a:ext cx="7084778" cy="6751950"/>
          </a:xfrm>
          <a:custGeom>
            <a:avLst/>
            <a:gdLst/>
            <a:ahLst/>
            <a:cxnLst/>
            <a:rect r="r" b="b" t="t" l="l"/>
            <a:pathLst>
              <a:path h="6751950" w="7084778">
                <a:moveTo>
                  <a:pt x="0" y="0"/>
                </a:moveTo>
                <a:lnTo>
                  <a:pt x="7084778" y="0"/>
                </a:lnTo>
                <a:lnTo>
                  <a:pt x="7084778" y="6751950"/>
                </a:lnTo>
                <a:lnTo>
                  <a:pt x="0" y="6751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29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95505" y="1568916"/>
            <a:ext cx="7112443" cy="6751950"/>
          </a:xfrm>
          <a:custGeom>
            <a:avLst/>
            <a:gdLst/>
            <a:ahLst/>
            <a:cxnLst/>
            <a:rect r="r" b="b" t="t" l="l"/>
            <a:pathLst>
              <a:path h="6751950" w="7112443">
                <a:moveTo>
                  <a:pt x="0" y="0"/>
                </a:moveTo>
                <a:lnTo>
                  <a:pt x="7112443" y="0"/>
                </a:lnTo>
                <a:lnTo>
                  <a:pt x="7112443" y="6751950"/>
                </a:lnTo>
                <a:lnTo>
                  <a:pt x="0" y="6751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2397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5233" y="9270534"/>
            <a:ext cx="555427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16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8507" y="1992684"/>
            <a:ext cx="7325475" cy="7325475"/>
          </a:xfrm>
          <a:custGeom>
            <a:avLst/>
            <a:gdLst/>
            <a:ahLst/>
            <a:cxnLst/>
            <a:rect r="r" b="b" t="t" l="l"/>
            <a:pathLst>
              <a:path h="7325475" w="7325475">
                <a:moveTo>
                  <a:pt x="0" y="0"/>
                </a:moveTo>
                <a:lnTo>
                  <a:pt x="7325475" y="0"/>
                </a:lnTo>
                <a:lnTo>
                  <a:pt x="7325475" y="7325475"/>
                </a:lnTo>
                <a:lnTo>
                  <a:pt x="0" y="7325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93982" y="1992684"/>
            <a:ext cx="7325475" cy="7325475"/>
          </a:xfrm>
          <a:custGeom>
            <a:avLst/>
            <a:gdLst/>
            <a:ahLst/>
            <a:cxnLst/>
            <a:rect r="r" b="b" t="t" l="l"/>
            <a:pathLst>
              <a:path h="7325475" w="7325475">
                <a:moveTo>
                  <a:pt x="0" y="0"/>
                </a:moveTo>
                <a:lnTo>
                  <a:pt x="7325475" y="0"/>
                </a:lnTo>
                <a:lnTo>
                  <a:pt x="7325475" y="7325475"/>
                </a:lnTo>
                <a:lnTo>
                  <a:pt x="0" y="7325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6464" y="829653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VALIDATION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36442" y="1028700"/>
            <a:ext cx="10215117" cy="635881"/>
          </a:xfrm>
          <a:custGeom>
            <a:avLst/>
            <a:gdLst/>
            <a:ahLst/>
            <a:cxnLst/>
            <a:rect r="r" b="b" t="t" l="l"/>
            <a:pathLst>
              <a:path h="635881" w="10215117">
                <a:moveTo>
                  <a:pt x="0" y="0"/>
                </a:moveTo>
                <a:lnTo>
                  <a:pt x="10215116" y="0"/>
                </a:lnTo>
                <a:lnTo>
                  <a:pt x="10215116" y="635881"/>
                </a:lnTo>
                <a:lnTo>
                  <a:pt x="0" y="635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36442" y="2124121"/>
            <a:ext cx="10535220" cy="200151"/>
          </a:xfrm>
          <a:custGeom>
            <a:avLst/>
            <a:gdLst/>
            <a:ahLst/>
            <a:cxnLst/>
            <a:rect r="r" b="b" t="t" l="l"/>
            <a:pathLst>
              <a:path h="200151" w="10535220">
                <a:moveTo>
                  <a:pt x="0" y="0"/>
                </a:moveTo>
                <a:lnTo>
                  <a:pt x="10535220" y="0"/>
                </a:lnTo>
                <a:lnTo>
                  <a:pt x="10535220" y="200151"/>
                </a:lnTo>
                <a:lnTo>
                  <a:pt x="0" y="200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15838" y="2781472"/>
            <a:ext cx="7228936" cy="6839982"/>
          </a:xfrm>
          <a:custGeom>
            <a:avLst/>
            <a:gdLst/>
            <a:ahLst/>
            <a:cxnLst/>
            <a:rect r="r" b="b" t="t" l="l"/>
            <a:pathLst>
              <a:path h="6839982" w="7228936">
                <a:moveTo>
                  <a:pt x="0" y="0"/>
                </a:moveTo>
                <a:lnTo>
                  <a:pt x="7228936" y="0"/>
                </a:lnTo>
                <a:lnTo>
                  <a:pt x="7228936" y="6839983"/>
                </a:lnTo>
                <a:lnTo>
                  <a:pt x="0" y="68399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36" t="0" r="-43158" b="-19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8388" y="2781472"/>
            <a:ext cx="7259352" cy="6950328"/>
          </a:xfrm>
          <a:custGeom>
            <a:avLst/>
            <a:gdLst/>
            <a:ahLst/>
            <a:cxnLst/>
            <a:rect r="r" b="b" t="t" l="l"/>
            <a:pathLst>
              <a:path h="6950328" w="7259352">
                <a:moveTo>
                  <a:pt x="0" y="0"/>
                </a:moveTo>
                <a:lnTo>
                  <a:pt x="7259352" y="0"/>
                </a:lnTo>
                <a:lnTo>
                  <a:pt x="7259352" y="6950329"/>
                </a:lnTo>
                <a:lnTo>
                  <a:pt x="0" y="69503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361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705" y="9270534"/>
            <a:ext cx="478482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02200" y="-1925860"/>
            <a:ext cx="11865187" cy="12667543"/>
            <a:chOff x="0" y="0"/>
            <a:chExt cx="3124988" cy="33363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24988" cy="3336308"/>
            </a:xfrm>
            <a:custGeom>
              <a:avLst/>
              <a:gdLst/>
              <a:ahLst/>
              <a:cxnLst/>
              <a:rect r="r" b="b" t="t" l="l"/>
              <a:pathLst>
                <a:path h="3336308" w="3124988">
                  <a:moveTo>
                    <a:pt x="0" y="0"/>
                  </a:moveTo>
                  <a:lnTo>
                    <a:pt x="3124988" y="0"/>
                  </a:lnTo>
                  <a:lnTo>
                    <a:pt x="3124988" y="3336308"/>
                  </a:lnTo>
                  <a:lnTo>
                    <a:pt x="0" y="3336308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124988" cy="3355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65484" y="478155"/>
            <a:ext cx="8157031" cy="100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000" spc="588">
                <a:solidFill>
                  <a:srgbClr val="231F20"/>
                </a:solidFill>
                <a:latin typeface="Canva Sans"/>
              </a:rPr>
              <a:t>Table of contents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331100" y="3484238"/>
            <a:ext cx="12635450" cy="4177763"/>
            <a:chOff x="0" y="0"/>
            <a:chExt cx="16847266" cy="557035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690173" cy="5570350"/>
              <a:chOff x="0" y="0"/>
              <a:chExt cx="368852" cy="76375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68852" cy="763756"/>
              </a:xfrm>
              <a:custGeom>
                <a:avLst/>
                <a:gdLst/>
                <a:ahLst/>
                <a:cxnLst/>
                <a:rect r="r" b="b" t="t" l="l"/>
                <a:pathLst>
                  <a:path h="763756" w="368852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763756"/>
                    </a:lnTo>
                    <a:lnTo>
                      <a:pt x="0" y="763756"/>
                    </a:lnTo>
                    <a:close/>
                  </a:path>
                </a:pathLst>
              </a:custGeom>
              <a:solidFill>
                <a:srgbClr val="168D5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368852" cy="7923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621981" y="754156"/>
              <a:ext cx="1420810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28"/>
                </a:lnSpc>
              </a:pPr>
              <a:r>
                <a:rPr lang="en-US" sz="4856" spc="398">
                  <a:solidFill>
                    <a:srgbClr val="FFFFFF"/>
                  </a:solidFill>
                  <a:latin typeface="Tomorrow"/>
                </a:rPr>
                <a:t>01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07290" y="2161330"/>
              <a:ext cx="1800290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859" spc="398">
                  <a:solidFill>
                    <a:srgbClr val="FFFFFF"/>
                  </a:solidFill>
                  <a:latin typeface="Tomorrow"/>
                </a:rPr>
                <a:t>02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07290" y="3853933"/>
              <a:ext cx="1800290" cy="98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  <a:r>
                <a:rPr lang="en-US" sz="4859" spc="398">
                  <a:solidFill>
                    <a:srgbClr val="FDFBFB"/>
                  </a:solidFill>
                  <a:latin typeface="Tomorrow"/>
                </a:rPr>
                <a:t>03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050579" y="715518"/>
              <a:ext cx="11122899" cy="890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9"/>
                </a:lnSpc>
              </a:pPr>
              <a:r>
                <a:rPr lang="en-US" sz="3999" spc="391">
                  <a:solidFill>
                    <a:srgbClr val="231F20"/>
                  </a:solidFill>
                  <a:latin typeface="Tomorrow"/>
                </a:rPr>
                <a:t>Context of the project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050579" y="2257850"/>
              <a:ext cx="13796687" cy="890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9"/>
                </a:lnSpc>
              </a:pPr>
              <a:r>
                <a:rPr lang="en-US" sz="3999" spc="391">
                  <a:solidFill>
                    <a:srgbClr val="231F20"/>
                  </a:solidFill>
                  <a:latin typeface="Tomorrow"/>
                </a:rPr>
                <a:t>Project development and results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050579" y="3777733"/>
              <a:ext cx="11672513" cy="890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19"/>
                </a:lnSpc>
                <a:spcBef>
                  <a:spcPct val="0"/>
                </a:spcBef>
              </a:pPr>
              <a:r>
                <a:rPr lang="en-US" sz="3999" spc="391">
                  <a:solidFill>
                    <a:srgbClr val="231F20"/>
                  </a:solidFill>
                  <a:latin typeface="Tomorrow"/>
                </a:rPr>
                <a:t>Concluion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1390650" y="-405818"/>
            <a:ext cx="3086100" cy="11299900"/>
            <a:chOff x="0" y="0"/>
            <a:chExt cx="812800" cy="29761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-2625471" y="-546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61123" y="4163622"/>
            <a:ext cx="110236" cy="2818996"/>
            <a:chOff x="0" y="0"/>
            <a:chExt cx="26312" cy="6728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63214" y="2636479"/>
            <a:ext cx="7361571" cy="7432160"/>
            <a:chOff x="0" y="0"/>
            <a:chExt cx="9815428" cy="99095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424" y="0"/>
              <a:ext cx="4722419" cy="4734225"/>
            </a:xfrm>
            <a:custGeom>
              <a:avLst/>
              <a:gdLst/>
              <a:ahLst/>
              <a:cxnLst/>
              <a:rect r="r" b="b" t="t" l="l"/>
              <a:pathLst>
                <a:path h="4734225" w="4722419">
                  <a:moveTo>
                    <a:pt x="0" y="0"/>
                  </a:moveTo>
                  <a:lnTo>
                    <a:pt x="4722418" y="0"/>
                  </a:lnTo>
                  <a:lnTo>
                    <a:pt x="4722418" y="4734225"/>
                  </a:lnTo>
                  <a:lnTo>
                    <a:pt x="0" y="473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053407" y="0"/>
              <a:ext cx="4748169" cy="4736387"/>
            </a:xfrm>
            <a:custGeom>
              <a:avLst/>
              <a:gdLst/>
              <a:ahLst/>
              <a:cxnLst/>
              <a:rect r="r" b="b" t="t" l="l"/>
              <a:pathLst>
                <a:path h="4736387" w="4748169">
                  <a:moveTo>
                    <a:pt x="0" y="0"/>
                  </a:moveTo>
                  <a:lnTo>
                    <a:pt x="4748169" y="0"/>
                  </a:lnTo>
                  <a:lnTo>
                    <a:pt x="4748169" y="4736387"/>
                  </a:lnTo>
                  <a:lnTo>
                    <a:pt x="0" y="4736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5161783"/>
              <a:ext cx="4761266" cy="4725557"/>
            </a:xfrm>
            <a:custGeom>
              <a:avLst/>
              <a:gdLst/>
              <a:ahLst/>
              <a:cxnLst/>
              <a:rect r="r" b="b" t="t" l="l"/>
              <a:pathLst>
                <a:path h="4725557" w="4761266">
                  <a:moveTo>
                    <a:pt x="0" y="0"/>
                  </a:moveTo>
                  <a:lnTo>
                    <a:pt x="4761266" y="0"/>
                  </a:lnTo>
                  <a:lnTo>
                    <a:pt x="4761266" y="4725556"/>
                  </a:lnTo>
                  <a:lnTo>
                    <a:pt x="0" y="4725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053407" y="5161783"/>
              <a:ext cx="4762021" cy="4747764"/>
            </a:xfrm>
            <a:custGeom>
              <a:avLst/>
              <a:gdLst/>
              <a:ahLst/>
              <a:cxnLst/>
              <a:rect r="r" b="b" t="t" l="l"/>
              <a:pathLst>
                <a:path h="4747764" w="4762021">
                  <a:moveTo>
                    <a:pt x="0" y="0"/>
                  </a:moveTo>
                  <a:lnTo>
                    <a:pt x="4762021" y="0"/>
                  </a:lnTo>
                  <a:lnTo>
                    <a:pt x="4762021" y="4747763"/>
                  </a:lnTo>
                  <a:lnTo>
                    <a:pt x="0" y="4747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-10800000">
            <a:off x="15897635" y="7803246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7458824">
            <a:off x="14839602" y="4821203"/>
            <a:ext cx="8282376" cy="404757"/>
            <a:chOff x="0" y="0"/>
            <a:chExt cx="2181367" cy="1066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371989">
            <a:off x="9674489" y="12622927"/>
            <a:ext cx="8282376" cy="111180"/>
            <a:chOff x="0" y="0"/>
            <a:chExt cx="2181367" cy="292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982467" y="2232484"/>
            <a:ext cx="10879123" cy="210147"/>
          </a:xfrm>
          <a:custGeom>
            <a:avLst/>
            <a:gdLst/>
            <a:ahLst/>
            <a:cxnLst/>
            <a:rect r="r" b="b" t="t" l="l"/>
            <a:pathLst>
              <a:path h="210147" w="10879123">
                <a:moveTo>
                  <a:pt x="0" y="0"/>
                </a:moveTo>
                <a:lnTo>
                  <a:pt x="10879123" y="0"/>
                </a:lnTo>
                <a:lnTo>
                  <a:pt x="10879123" y="210146"/>
                </a:lnTo>
                <a:lnTo>
                  <a:pt x="0" y="2101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4191" y="9270534"/>
            <a:ext cx="557510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18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6464" y="829653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TESTING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6275" y="9270534"/>
            <a:ext cx="553343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19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10800000">
            <a:off x="15897635" y="7803246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7458824">
            <a:off x="14839602" y="4821203"/>
            <a:ext cx="8282376" cy="404757"/>
            <a:chOff x="0" y="0"/>
            <a:chExt cx="2181367" cy="106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371989">
            <a:off x="9674489" y="12622927"/>
            <a:ext cx="8282376" cy="111180"/>
            <a:chOff x="0" y="0"/>
            <a:chExt cx="2181367" cy="29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76464" y="829653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DEPLOYMENT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512434" y="2407649"/>
            <a:ext cx="11263132" cy="6150486"/>
          </a:xfrm>
          <a:custGeom>
            <a:avLst/>
            <a:gdLst/>
            <a:ahLst/>
            <a:cxnLst/>
            <a:rect r="r" b="b" t="t" l="l"/>
            <a:pathLst>
              <a:path h="6150486" w="11263132">
                <a:moveTo>
                  <a:pt x="0" y="0"/>
                </a:moveTo>
                <a:lnTo>
                  <a:pt x="11263132" y="0"/>
                </a:lnTo>
                <a:lnTo>
                  <a:pt x="11263132" y="6150486"/>
                </a:lnTo>
                <a:lnTo>
                  <a:pt x="0" y="6150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48988" y="8737769"/>
            <a:ext cx="1126313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Simple deployment using Streamlit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3813" y="9270534"/>
            <a:ext cx="658267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20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10800000">
            <a:off x="15897635" y="7803246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7458824">
            <a:off x="14839602" y="4821203"/>
            <a:ext cx="8282376" cy="404757"/>
            <a:chOff x="0" y="0"/>
            <a:chExt cx="2181367" cy="106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371989">
            <a:off x="9674489" y="12622927"/>
            <a:ext cx="8282376" cy="111180"/>
            <a:chOff x="0" y="0"/>
            <a:chExt cx="2181367" cy="29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829653"/>
            <a:ext cx="16535072" cy="116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0"/>
              </a:lnSpc>
            </a:pPr>
            <a:r>
              <a:rPr lang="en-US" sz="9052">
                <a:solidFill>
                  <a:srgbClr val="168D50"/>
                </a:solidFill>
                <a:latin typeface="Tomorrow"/>
              </a:rPr>
              <a:t>TESTING ON TUNISIAN DATA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91931" y="2455077"/>
            <a:ext cx="13704138" cy="6863082"/>
            <a:chOff x="0" y="0"/>
            <a:chExt cx="18272184" cy="91507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50776" cy="9150776"/>
            </a:xfrm>
            <a:custGeom>
              <a:avLst/>
              <a:gdLst/>
              <a:ahLst/>
              <a:cxnLst/>
              <a:rect r="r" b="b" t="t" l="l"/>
              <a:pathLst>
                <a:path h="9150776" w="9150776">
                  <a:moveTo>
                    <a:pt x="0" y="0"/>
                  </a:moveTo>
                  <a:lnTo>
                    <a:pt x="9150776" y="0"/>
                  </a:lnTo>
                  <a:lnTo>
                    <a:pt x="9150776" y="9150776"/>
                  </a:lnTo>
                  <a:lnTo>
                    <a:pt x="0" y="9150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150776" y="0"/>
              <a:ext cx="9121408" cy="9121408"/>
            </a:xfrm>
            <a:custGeom>
              <a:avLst/>
              <a:gdLst/>
              <a:ahLst/>
              <a:cxnLst/>
              <a:rect r="r" b="b" t="t" l="l"/>
              <a:pathLst>
                <a:path h="9121408" w="9121408">
                  <a:moveTo>
                    <a:pt x="0" y="0"/>
                  </a:moveTo>
                  <a:lnTo>
                    <a:pt x="9121408" y="0"/>
                  </a:lnTo>
                  <a:lnTo>
                    <a:pt x="9121408" y="9121408"/>
                  </a:lnTo>
                  <a:lnTo>
                    <a:pt x="0" y="912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15897635" y="7803246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7458824">
            <a:off x="14839602" y="4821203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371989">
            <a:off x="9674489" y="12622927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312957" y="2417699"/>
            <a:ext cx="7194912" cy="6751615"/>
          </a:xfrm>
          <a:custGeom>
            <a:avLst/>
            <a:gdLst/>
            <a:ahLst/>
            <a:cxnLst/>
            <a:rect r="r" b="b" t="t" l="l"/>
            <a:pathLst>
              <a:path h="6751615" w="7194912">
                <a:moveTo>
                  <a:pt x="0" y="0"/>
                </a:moveTo>
                <a:lnTo>
                  <a:pt x="7194912" y="0"/>
                </a:lnTo>
                <a:lnTo>
                  <a:pt x="7194912" y="6751615"/>
                </a:lnTo>
                <a:lnTo>
                  <a:pt x="0" y="6751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075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90971" y="2417699"/>
            <a:ext cx="7053456" cy="6751615"/>
          </a:xfrm>
          <a:custGeom>
            <a:avLst/>
            <a:gdLst/>
            <a:ahLst/>
            <a:cxnLst/>
            <a:rect r="r" b="b" t="t" l="l"/>
            <a:pathLst>
              <a:path h="6751615" w="7053456">
                <a:moveTo>
                  <a:pt x="0" y="0"/>
                </a:moveTo>
                <a:lnTo>
                  <a:pt x="7053456" y="0"/>
                </a:lnTo>
                <a:lnTo>
                  <a:pt x="7053456" y="6751615"/>
                </a:lnTo>
                <a:lnTo>
                  <a:pt x="0" y="6751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358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28263" y="672025"/>
            <a:ext cx="10231474" cy="713350"/>
          </a:xfrm>
          <a:custGeom>
            <a:avLst/>
            <a:gdLst/>
            <a:ahLst/>
            <a:cxnLst/>
            <a:rect r="r" b="b" t="t" l="l"/>
            <a:pathLst>
              <a:path h="713350" w="10231474">
                <a:moveTo>
                  <a:pt x="0" y="0"/>
                </a:moveTo>
                <a:lnTo>
                  <a:pt x="10231474" y="0"/>
                </a:lnTo>
                <a:lnTo>
                  <a:pt x="10231474" y="713350"/>
                </a:lnTo>
                <a:lnTo>
                  <a:pt x="0" y="713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28263" y="1767072"/>
            <a:ext cx="10569388" cy="269627"/>
          </a:xfrm>
          <a:custGeom>
            <a:avLst/>
            <a:gdLst/>
            <a:ahLst/>
            <a:cxnLst/>
            <a:rect r="r" b="b" t="t" l="l"/>
            <a:pathLst>
              <a:path h="269627" w="10569388">
                <a:moveTo>
                  <a:pt x="0" y="0"/>
                </a:moveTo>
                <a:lnTo>
                  <a:pt x="10569388" y="0"/>
                </a:lnTo>
                <a:lnTo>
                  <a:pt x="10569388" y="269627"/>
                </a:lnTo>
                <a:lnTo>
                  <a:pt x="0" y="2696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5130" y="9270534"/>
            <a:ext cx="535632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02200" y="-1925860"/>
            <a:ext cx="11865187" cy="12667543"/>
            <a:chOff x="0" y="0"/>
            <a:chExt cx="3124988" cy="33363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24988" cy="3336308"/>
            </a:xfrm>
            <a:custGeom>
              <a:avLst/>
              <a:gdLst/>
              <a:ahLst/>
              <a:cxnLst/>
              <a:rect r="r" b="b" t="t" l="l"/>
              <a:pathLst>
                <a:path h="3336308" w="3124988">
                  <a:moveTo>
                    <a:pt x="0" y="0"/>
                  </a:moveTo>
                  <a:lnTo>
                    <a:pt x="3124988" y="0"/>
                  </a:lnTo>
                  <a:lnTo>
                    <a:pt x="3124988" y="3336308"/>
                  </a:lnTo>
                  <a:lnTo>
                    <a:pt x="0" y="3336308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124988" cy="3355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09606" y="4158700"/>
            <a:ext cx="10068788" cy="169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0"/>
              </a:lnSpc>
            </a:pPr>
            <a:r>
              <a:rPr lang="en-US" sz="10036" spc="983">
                <a:solidFill>
                  <a:srgbClr val="231F20"/>
                </a:solidFill>
                <a:latin typeface="Tomorrow"/>
              </a:rPr>
              <a:t>Conclusion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41646" y="9049892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2"/>
                </a:lnTo>
                <a:lnTo>
                  <a:pt x="0" y="876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8096" y="9128390"/>
            <a:ext cx="642045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1C5739"/>
                </a:solidFill>
                <a:latin typeface="Tomorrow"/>
              </a:rPr>
              <a:t>22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360235" y="-55821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8D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38491" y="5143500"/>
            <a:ext cx="6211019" cy="4114800"/>
          </a:xfrm>
          <a:custGeom>
            <a:avLst/>
            <a:gdLst/>
            <a:ahLst/>
            <a:cxnLst/>
            <a:rect r="r" b="b" t="t" l="l"/>
            <a:pathLst>
              <a:path h="4114800" w="6211019">
                <a:moveTo>
                  <a:pt x="0" y="0"/>
                </a:moveTo>
                <a:lnTo>
                  <a:pt x="6211018" y="0"/>
                </a:lnTo>
                <a:lnTo>
                  <a:pt x="62110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3609" y="2759153"/>
            <a:ext cx="9140781" cy="199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18"/>
              </a:lnSpc>
            </a:pPr>
            <a:r>
              <a:rPr lang="en-US" sz="11727">
                <a:solidFill>
                  <a:srgbClr val="FDFBFB"/>
                </a:solidFill>
                <a:latin typeface="Canva Sans Bold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02200" y="-1925860"/>
            <a:ext cx="11865187" cy="12667543"/>
            <a:chOff x="0" y="0"/>
            <a:chExt cx="3124988" cy="33363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24988" cy="3336308"/>
            </a:xfrm>
            <a:custGeom>
              <a:avLst/>
              <a:gdLst/>
              <a:ahLst/>
              <a:cxnLst/>
              <a:rect r="r" b="b" t="t" l="l"/>
              <a:pathLst>
                <a:path h="3336308" w="3124988">
                  <a:moveTo>
                    <a:pt x="0" y="0"/>
                  </a:moveTo>
                  <a:lnTo>
                    <a:pt x="3124988" y="0"/>
                  </a:lnTo>
                  <a:lnTo>
                    <a:pt x="3124988" y="3336308"/>
                  </a:lnTo>
                  <a:lnTo>
                    <a:pt x="0" y="3336308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124988" cy="3355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65484" y="3334167"/>
            <a:ext cx="8157031" cy="3447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0"/>
              </a:lnSpc>
            </a:pPr>
            <a:r>
              <a:rPr lang="en-US" sz="10036" spc="983">
                <a:solidFill>
                  <a:srgbClr val="231F20"/>
                </a:solidFill>
                <a:latin typeface="Tomorrow"/>
              </a:rPr>
              <a:t>Context of the project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41646" y="9049892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2"/>
                </a:lnTo>
                <a:lnTo>
                  <a:pt x="0" y="876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1783" y="9128390"/>
            <a:ext cx="214670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1C5739"/>
                </a:solidFill>
                <a:latin typeface="Tomorrow"/>
              </a:rPr>
              <a:t>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360235" y="-55821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341175">
            <a:off x="-5165121" y="5433078"/>
            <a:ext cx="8282376" cy="404757"/>
            <a:chOff x="0" y="0"/>
            <a:chExt cx="2181367" cy="1066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428010">
            <a:off x="-9" y="-2075070"/>
            <a:ext cx="8282376" cy="111180"/>
            <a:chOff x="0" y="0"/>
            <a:chExt cx="2181367" cy="292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-10800000">
            <a:off x="15897635" y="7803246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7458824">
            <a:off x="14839602" y="4821203"/>
            <a:ext cx="8282376" cy="404757"/>
            <a:chOff x="0" y="0"/>
            <a:chExt cx="2181367" cy="1066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371989">
            <a:off x="9674489" y="12622927"/>
            <a:ext cx="8282376" cy="111180"/>
            <a:chOff x="0" y="0"/>
            <a:chExt cx="2181367" cy="292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82961" y="5612627"/>
            <a:ext cx="803672" cy="804517"/>
            <a:chOff x="0" y="0"/>
            <a:chExt cx="2054880" cy="2057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331246" y="3861080"/>
            <a:ext cx="803672" cy="804517"/>
            <a:chOff x="0" y="0"/>
            <a:chExt cx="2054880" cy="20570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366493" y="7485242"/>
            <a:ext cx="803672" cy="804517"/>
            <a:chOff x="0" y="0"/>
            <a:chExt cx="2054880" cy="20570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341646" y="9049892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2"/>
                </a:lnTo>
                <a:lnTo>
                  <a:pt x="0" y="876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522860" y="3866069"/>
            <a:ext cx="420443" cy="719284"/>
          </a:xfrm>
          <a:custGeom>
            <a:avLst/>
            <a:gdLst/>
            <a:ahLst/>
            <a:cxnLst/>
            <a:rect r="r" b="b" t="t" l="l"/>
            <a:pathLst>
              <a:path h="719284" w="420443">
                <a:moveTo>
                  <a:pt x="0" y="0"/>
                </a:moveTo>
                <a:lnTo>
                  <a:pt x="420443" y="0"/>
                </a:lnTo>
                <a:lnTo>
                  <a:pt x="420443" y="719284"/>
                </a:lnTo>
                <a:lnTo>
                  <a:pt x="0" y="7192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522860" y="5748767"/>
            <a:ext cx="608936" cy="608936"/>
          </a:xfrm>
          <a:custGeom>
            <a:avLst/>
            <a:gdLst/>
            <a:ahLst/>
            <a:cxnLst/>
            <a:rect r="r" b="b" t="t" l="l"/>
            <a:pathLst>
              <a:path h="608936" w="608936">
                <a:moveTo>
                  <a:pt x="0" y="0"/>
                </a:moveTo>
                <a:lnTo>
                  <a:pt x="608936" y="0"/>
                </a:lnTo>
                <a:lnTo>
                  <a:pt x="608936" y="608937"/>
                </a:lnTo>
                <a:lnTo>
                  <a:pt x="0" y="6089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462300" y="7475306"/>
            <a:ext cx="612058" cy="805339"/>
          </a:xfrm>
          <a:custGeom>
            <a:avLst/>
            <a:gdLst/>
            <a:ahLst/>
            <a:cxnLst/>
            <a:rect r="r" b="b" t="t" l="l"/>
            <a:pathLst>
              <a:path h="805339" w="612058">
                <a:moveTo>
                  <a:pt x="0" y="0"/>
                </a:moveTo>
                <a:lnTo>
                  <a:pt x="612057" y="0"/>
                </a:lnTo>
                <a:lnTo>
                  <a:pt x="612057" y="805339"/>
                </a:lnTo>
                <a:lnTo>
                  <a:pt x="0" y="8053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506230" y="5388141"/>
            <a:ext cx="12187309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500" spc="343">
                <a:solidFill>
                  <a:srgbClr val="000000"/>
                </a:solidFill>
                <a:latin typeface="Tomorrow"/>
              </a:rPr>
              <a:t>Inadequacy of traditional ground-based methods for detection both in time and cost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6464" y="1258286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PROBLEM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06230" y="3636593"/>
            <a:ext cx="12187309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500" spc="343">
                <a:solidFill>
                  <a:srgbClr val="231F20"/>
                </a:solidFill>
                <a:latin typeface="Tomorrow"/>
              </a:rPr>
              <a:t>Increased frequency of forest fires and their difficult detection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08622" y="9128390"/>
            <a:ext cx="320993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506230" y="6946431"/>
            <a:ext cx="11873993" cy="180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500" spc="343">
                <a:solidFill>
                  <a:srgbClr val="231F20"/>
                </a:solidFill>
                <a:latin typeface="Tomorrow"/>
              </a:rPr>
              <a:t>Need for an efficient, accurate, and scalable  solution for mapping the burned areas and their impacts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341175">
            <a:off x="-5165121" y="5433078"/>
            <a:ext cx="8282376" cy="404757"/>
            <a:chOff x="0" y="0"/>
            <a:chExt cx="2181367" cy="1066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428010">
            <a:off x="-9" y="-2075070"/>
            <a:ext cx="8282376" cy="111180"/>
            <a:chOff x="0" y="0"/>
            <a:chExt cx="2181367" cy="292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-10800000">
            <a:off x="15897635" y="7803246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7458824">
            <a:off x="14839602" y="4821203"/>
            <a:ext cx="8282376" cy="404757"/>
            <a:chOff x="0" y="0"/>
            <a:chExt cx="2181367" cy="1066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371989">
            <a:off x="9674489" y="12622927"/>
            <a:ext cx="8282376" cy="111180"/>
            <a:chOff x="0" y="0"/>
            <a:chExt cx="2181367" cy="292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44126" y="2801917"/>
            <a:ext cx="1580697" cy="1582359"/>
            <a:chOff x="0" y="0"/>
            <a:chExt cx="2054880" cy="2057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8881408" y="3220894"/>
            <a:ext cx="506134" cy="744405"/>
          </a:xfrm>
          <a:custGeom>
            <a:avLst/>
            <a:gdLst/>
            <a:ahLst/>
            <a:cxnLst/>
            <a:rect r="r" b="b" t="t" l="l"/>
            <a:pathLst>
              <a:path h="744405" w="506134">
                <a:moveTo>
                  <a:pt x="0" y="0"/>
                </a:moveTo>
                <a:lnTo>
                  <a:pt x="506134" y="0"/>
                </a:lnTo>
                <a:lnTo>
                  <a:pt x="506134" y="744405"/>
                </a:lnTo>
                <a:lnTo>
                  <a:pt x="0" y="744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41646" y="9049892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2"/>
                </a:lnTo>
                <a:lnTo>
                  <a:pt x="0" y="8766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112347" y="5085242"/>
            <a:ext cx="2804236" cy="2804236"/>
          </a:xfrm>
          <a:custGeom>
            <a:avLst/>
            <a:gdLst/>
            <a:ahLst/>
            <a:cxnLst/>
            <a:rect r="r" b="b" t="t" l="l"/>
            <a:pathLst>
              <a:path h="2804236" w="2804236">
                <a:moveTo>
                  <a:pt x="0" y="0"/>
                </a:moveTo>
                <a:lnTo>
                  <a:pt x="2804236" y="0"/>
                </a:lnTo>
                <a:lnTo>
                  <a:pt x="2804236" y="2804237"/>
                </a:lnTo>
                <a:lnTo>
                  <a:pt x="0" y="2804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887987" y="5463974"/>
            <a:ext cx="2425505" cy="2425505"/>
          </a:xfrm>
          <a:custGeom>
            <a:avLst/>
            <a:gdLst/>
            <a:ahLst/>
            <a:cxnLst/>
            <a:rect r="r" b="b" t="t" l="l"/>
            <a:pathLst>
              <a:path h="2425505" w="2425505">
                <a:moveTo>
                  <a:pt x="0" y="0"/>
                </a:moveTo>
                <a:lnTo>
                  <a:pt x="2425505" y="0"/>
                </a:lnTo>
                <a:lnTo>
                  <a:pt x="2425505" y="2425505"/>
                </a:lnTo>
                <a:lnTo>
                  <a:pt x="0" y="24255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791441" y="5889527"/>
            <a:ext cx="1370150" cy="1195668"/>
            <a:chOff x="0" y="0"/>
            <a:chExt cx="627577" cy="5476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27577" cy="547658"/>
            </a:xfrm>
            <a:custGeom>
              <a:avLst/>
              <a:gdLst/>
              <a:ahLst/>
              <a:cxnLst/>
              <a:rect r="r" b="b" t="t" l="l"/>
              <a:pathLst>
                <a:path h="547658" w="627577">
                  <a:moveTo>
                    <a:pt x="627577" y="273829"/>
                  </a:moveTo>
                  <a:lnTo>
                    <a:pt x="221177" y="0"/>
                  </a:lnTo>
                  <a:lnTo>
                    <a:pt x="221177" y="203200"/>
                  </a:lnTo>
                  <a:lnTo>
                    <a:pt x="0" y="203200"/>
                  </a:lnTo>
                  <a:lnTo>
                    <a:pt x="0" y="344458"/>
                  </a:lnTo>
                  <a:lnTo>
                    <a:pt x="221177" y="344458"/>
                  </a:lnTo>
                  <a:lnTo>
                    <a:pt x="221177" y="547658"/>
                  </a:lnTo>
                  <a:lnTo>
                    <a:pt x="627577" y="273829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55575"/>
              <a:ext cx="525977" cy="18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637841" y="5274608"/>
            <a:ext cx="2493454" cy="2534642"/>
          </a:xfrm>
          <a:custGeom>
            <a:avLst/>
            <a:gdLst/>
            <a:ahLst/>
            <a:cxnLst/>
            <a:rect r="r" b="b" t="t" l="l"/>
            <a:pathLst>
              <a:path h="2534642" w="2493454">
                <a:moveTo>
                  <a:pt x="0" y="0"/>
                </a:moveTo>
                <a:lnTo>
                  <a:pt x="2493454" y="0"/>
                </a:lnTo>
                <a:lnTo>
                  <a:pt x="2493454" y="2534642"/>
                </a:lnTo>
                <a:lnTo>
                  <a:pt x="0" y="25346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76464" y="1238250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SOLUTION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6062" y="9128390"/>
            <a:ext cx="326112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89288" y="4884744"/>
            <a:ext cx="2020750" cy="287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14"/>
              </a:lnSpc>
            </a:pPr>
            <a:r>
              <a:rPr lang="en-US" sz="16724">
                <a:solidFill>
                  <a:srgbClr val="168D50"/>
                </a:solidFill>
                <a:latin typeface="Canva Sans Bold"/>
              </a:rPr>
              <a:t>+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17323" y="7999433"/>
            <a:ext cx="37942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Sentinel-2 Images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56851" y="7995550"/>
            <a:ext cx="468777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Computer vision approach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17509" y="7956253"/>
            <a:ext cx="553411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Precise and scalable detection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2683" y="3320838"/>
            <a:ext cx="399824" cy="588047"/>
          </a:xfrm>
          <a:custGeom>
            <a:avLst/>
            <a:gdLst/>
            <a:ahLst/>
            <a:cxnLst/>
            <a:rect r="r" b="b" t="t" l="l"/>
            <a:pathLst>
              <a:path h="588047" w="399824">
                <a:moveTo>
                  <a:pt x="0" y="0"/>
                </a:moveTo>
                <a:lnTo>
                  <a:pt x="399824" y="0"/>
                </a:lnTo>
                <a:lnTo>
                  <a:pt x="399824" y="588047"/>
                </a:lnTo>
                <a:lnTo>
                  <a:pt x="0" y="588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00636" y="3172889"/>
            <a:ext cx="4982222" cy="4984322"/>
            <a:chOff x="0" y="0"/>
            <a:chExt cx="6832800" cy="6835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59758" y="2855791"/>
            <a:ext cx="1756640" cy="1752440"/>
            <a:chOff x="0" y="0"/>
            <a:chExt cx="2409120" cy="2403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36336" y="4251758"/>
            <a:ext cx="400573" cy="407398"/>
            <a:chOff x="0" y="0"/>
            <a:chExt cx="549360" cy="5587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859758" y="6721869"/>
            <a:ext cx="1756640" cy="1752440"/>
            <a:chOff x="0" y="0"/>
            <a:chExt cx="2409120" cy="2403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336336" y="6670944"/>
            <a:ext cx="400573" cy="407398"/>
            <a:chOff x="0" y="0"/>
            <a:chExt cx="549360" cy="5587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447635" y="6789069"/>
            <a:ext cx="173249" cy="171149"/>
            <a:chOff x="0" y="0"/>
            <a:chExt cx="237600" cy="2347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166571" y="6721869"/>
            <a:ext cx="1757165" cy="1752440"/>
            <a:chOff x="0" y="0"/>
            <a:chExt cx="2409840" cy="24033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046585" y="6670944"/>
            <a:ext cx="400573" cy="407398"/>
            <a:chOff x="0" y="0"/>
            <a:chExt cx="549360" cy="5587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162085" y="6789069"/>
            <a:ext cx="173774" cy="171149"/>
            <a:chOff x="0" y="0"/>
            <a:chExt cx="238320" cy="2347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166571" y="2855791"/>
            <a:ext cx="1757165" cy="1752440"/>
            <a:chOff x="0" y="0"/>
            <a:chExt cx="2409840" cy="24033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046585" y="4251758"/>
            <a:ext cx="400573" cy="407398"/>
            <a:chOff x="0" y="0"/>
            <a:chExt cx="549360" cy="5587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449998" y="4369883"/>
            <a:ext cx="173249" cy="171149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7162610" y="4369883"/>
            <a:ext cx="173249" cy="171149"/>
            <a:chOff x="0" y="0"/>
            <a:chExt cx="237600" cy="23472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168D50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7609564" y="3882867"/>
            <a:ext cx="3564366" cy="3564366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168D5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5454788" y="3140970"/>
            <a:ext cx="1182082" cy="1182082"/>
          </a:xfrm>
          <a:custGeom>
            <a:avLst/>
            <a:gdLst/>
            <a:ahLst/>
            <a:cxnLst/>
            <a:rect r="r" b="b" t="t" l="l"/>
            <a:pathLst>
              <a:path h="1182082" w="1182082">
                <a:moveTo>
                  <a:pt x="0" y="0"/>
                </a:moveTo>
                <a:lnTo>
                  <a:pt x="1182082" y="0"/>
                </a:lnTo>
                <a:lnTo>
                  <a:pt x="1182082" y="1182082"/>
                </a:lnTo>
                <a:lnTo>
                  <a:pt x="0" y="11820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454788" y="6984032"/>
            <a:ext cx="1182082" cy="1220214"/>
          </a:xfrm>
          <a:custGeom>
            <a:avLst/>
            <a:gdLst/>
            <a:ahLst/>
            <a:cxnLst/>
            <a:rect r="r" b="b" t="t" l="l"/>
            <a:pathLst>
              <a:path h="1220214" w="1182082">
                <a:moveTo>
                  <a:pt x="0" y="0"/>
                </a:moveTo>
                <a:lnTo>
                  <a:pt x="1182082" y="0"/>
                </a:lnTo>
                <a:lnTo>
                  <a:pt x="1182082" y="1220214"/>
                </a:lnTo>
                <a:lnTo>
                  <a:pt x="0" y="1220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044783" y="3012516"/>
            <a:ext cx="1447790" cy="1358290"/>
          </a:xfrm>
          <a:custGeom>
            <a:avLst/>
            <a:gdLst/>
            <a:ahLst/>
            <a:cxnLst/>
            <a:rect r="r" b="b" t="t" l="l"/>
            <a:pathLst>
              <a:path h="1358290" w="1447790">
                <a:moveTo>
                  <a:pt x="0" y="0"/>
                </a:moveTo>
                <a:lnTo>
                  <a:pt x="1447790" y="0"/>
                </a:lnTo>
                <a:lnTo>
                  <a:pt x="1447790" y="1358290"/>
                </a:lnTo>
                <a:lnTo>
                  <a:pt x="0" y="1358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105384" y="6981213"/>
            <a:ext cx="1265387" cy="1233752"/>
          </a:xfrm>
          <a:custGeom>
            <a:avLst/>
            <a:gdLst/>
            <a:ahLst/>
            <a:cxnLst/>
            <a:rect r="r" b="b" t="t" l="l"/>
            <a:pathLst>
              <a:path h="1233752" w="1265387">
                <a:moveTo>
                  <a:pt x="0" y="0"/>
                </a:moveTo>
                <a:lnTo>
                  <a:pt x="1265387" y="0"/>
                </a:lnTo>
                <a:lnTo>
                  <a:pt x="1265387" y="1233752"/>
                </a:lnTo>
                <a:lnTo>
                  <a:pt x="0" y="12337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876464" y="729995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REQUIRED WORK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885449" y="3098241"/>
            <a:ext cx="3526087" cy="223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644">
                <a:solidFill>
                  <a:srgbClr val="000000"/>
                </a:solidFill>
                <a:latin typeface="Tomorrow"/>
              </a:rPr>
              <a:t>testing the trained model on new images including Tunisian ones 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82589" y="6819458"/>
            <a:ext cx="3651025" cy="162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3332">
                <a:solidFill>
                  <a:srgbClr val="000000"/>
                </a:solidFill>
                <a:latin typeface="Tomorrow"/>
              </a:rPr>
              <a:t>choosing a fitting model for the application and training it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36041" y="2806464"/>
            <a:ext cx="3744120" cy="223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644">
                <a:solidFill>
                  <a:srgbClr val="000000"/>
                </a:solidFill>
                <a:latin typeface="Tomorrow"/>
              </a:rPr>
              <a:t>Acquiring the satellite images and preparing them for model training 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902148" y="6960368"/>
            <a:ext cx="3526087" cy="135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644">
                <a:solidFill>
                  <a:srgbClr val="000000"/>
                </a:solidFill>
                <a:latin typeface="Tomorrow"/>
              </a:rPr>
              <a:t>Developing a simple way of deployment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90249" y="9270534"/>
            <a:ext cx="305395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02200" y="-1925860"/>
            <a:ext cx="11865187" cy="12667543"/>
            <a:chOff x="0" y="0"/>
            <a:chExt cx="3124988" cy="33363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24988" cy="3336308"/>
            </a:xfrm>
            <a:custGeom>
              <a:avLst/>
              <a:gdLst/>
              <a:ahLst/>
              <a:cxnLst/>
              <a:rect r="r" b="b" t="t" l="l"/>
              <a:pathLst>
                <a:path h="3336308" w="3124988">
                  <a:moveTo>
                    <a:pt x="0" y="0"/>
                  </a:moveTo>
                  <a:lnTo>
                    <a:pt x="3124988" y="0"/>
                  </a:lnTo>
                  <a:lnTo>
                    <a:pt x="3124988" y="3336308"/>
                  </a:lnTo>
                  <a:lnTo>
                    <a:pt x="0" y="3336308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124988" cy="3355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09606" y="3334167"/>
            <a:ext cx="10068788" cy="3447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0"/>
              </a:lnSpc>
            </a:pPr>
            <a:r>
              <a:rPr lang="en-US" sz="10036" spc="983">
                <a:solidFill>
                  <a:srgbClr val="231F20"/>
                </a:solidFill>
                <a:latin typeface="Tomorrow"/>
              </a:rPr>
              <a:t>Project development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41646" y="9049892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2"/>
                </a:lnTo>
                <a:lnTo>
                  <a:pt x="0" y="876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8324" y="9128390"/>
            <a:ext cx="321588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1C5739"/>
                </a:solidFill>
                <a:latin typeface="Tomorrow"/>
              </a:rPr>
              <a:t>5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360235" y="-55821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341175">
            <a:off x="-5165121" y="5433078"/>
            <a:ext cx="8282376" cy="404757"/>
            <a:chOff x="0" y="0"/>
            <a:chExt cx="2181367" cy="1066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428010">
            <a:off x="-9" y="-2075070"/>
            <a:ext cx="8282376" cy="111180"/>
            <a:chOff x="0" y="0"/>
            <a:chExt cx="2181367" cy="292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-10800000">
            <a:off x="15897635" y="7803246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7458824">
            <a:off x="14839602" y="4821203"/>
            <a:ext cx="8282376" cy="404757"/>
            <a:chOff x="0" y="0"/>
            <a:chExt cx="2181367" cy="1066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371989">
            <a:off x="9674489" y="12622927"/>
            <a:ext cx="8282376" cy="111180"/>
            <a:chOff x="0" y="0"/>
            <a:chExt cx="2181367" cy="292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68D5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41646" y="9049892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2"/>
                </a:lnTo>
                <a:lnTo>
                  <a:pt x="0" y="876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93350" y="4281910"/>
            <a:ext cx="5172787" cy="2707092"/>
          </a:xfrm>
          <a:custGeom>
            <a:avLst/>
            <a:gdLst/>
            <a:ahLst/>
            <a:cxnLst/>
            <a:rect r="r" b="b" t="t" l="l"/>
            <a:pathLst>
              <a:path h="2707092" w="5172787">
                <a:moveTo>
                  <a:pt x="0" y="0"/>
                </a:moveTo>
                <a:lnTo>
                  <a:pt x="5172787" y="0"/>
                </a:lnTo>
                <a:lnTo>
                  <a:pt x="5172787" y="2707092"/>
                </a:lnTo>
                <a:lnTo>
                  <a:pt x="0" y="2707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73164" y="4165696"/>
            <a:ext cx="4298955" cy="2823307"/>
          </a:xfrm>
          <a:custGeom>
            <a:avLst/>
            <a:gdLst/>
            <a:ahLst/>
            <a:cxnLst/>
            <a:rect r="r" b="b" t="t" l="l"/>
            <a:pathLst>
              <a:path h="2823307" w="4298955">
                <a:moveTo>
                  <a:pt x="0" y="0"/>
                </a:moveTo>
                <a:lnTo>
                  <a:pt x="4298955" y="0"/>
                </a:lnTo>
                <a:lnTo>
                  <a:pt x="4298955" y="2823306"/>
                </a:lnTo>
                <a:lnTo>
                  <a:pt x="0" y="28233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76464" y="1258286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DATA ACQUISATION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740" y="9128390"/>
            <a:ext cx="340757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7573" y="7172199"/>
            <a:ext cx="6504340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Copernicus sentinel-2 browser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70471" y="7172199"/>
            <a:ext cx="6504340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ICNF website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74" y="9192036"/>
            <a:ext cx="876602" cy="876602"/>
          </a:xfrm>
          <a:custGeom>
            <a:avLst/>
            <a:gdLst/>
            <a:ahLst/>
            <a:cxnLst/>
            <a:rect r="r" b="b" t="t" l="l"/>
            <a:pathLst>
              <a:path h="876602" w="876602">
                <a:moveTo>
                  <a:pt x="0" y="0"/>
                </a:moveTo>
                <a:lnTo>
                  <a:pt x="876602" y="0"/>
                </a:lnTo>
                <a:lnTo>
                  <a:pt x="876602" y="876603"/>
                </a:lnTo>
                <a:lnTo>
                  <a:pt x="0" y="87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82362" y="6026735"/>
            <a:ext cx="3013367" cy="3165301"/>
          </a:xfrm>
          <a:custGeom>
            <a:avLst/>
            <a:gdLst/>
            <a:ahLst/>
            <a:cxnLst/>
            <a:rect r="r" b="b" t="t" l="l"/>
            <a:pathLst>
              <a:path h="3165301" w="3013367">
                <a:moveTo>
                  <a:pt x="0" y="0"/>
                </a:moveTo>
                <a:lnTo>
                  <a:pt x="3013366" y="0"/>
                </a:lnTo>
                <a:lnTo>
                  <a:pt x="3013366" y="3165301"/>
                </a:lnTo>
                <a:lnTo>
                  <a:pt x="0" y="3165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32430" y="3186849"/>
            <a:ext cx="11423140" cy="642050"/>
          </a:xfrm>
          <a:custGeom>
            <a:avLst/>
            <a:gdLst/>
            <a:ahLst/>
            <a:cxnLst/>
            <a:rect r="r" b="b" t="t" l="l"/>
            <a:pathLst>
              <a:path h="642050" w="11423140">
                <a:moveTo>
                  <a:pt x="0" y="0"/>
                </a:moveTo>
                <a:lnTo>
                  <a:pt x="11423140" y="0"/>
                </a:lnTo>
                <a:lnTo>
                  <a:pt x="11423140" y="642050"/>
                </a:lnTo>
                <a:lnTo>
                  <a:pt x="0" y="642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32430" y="4257524"/>
            <a:ext cx="11423140" cy="591315"/>
          </a:xfrm>
          <a:custGeom>
            <a:avLst/>
            <a:gdLst/>
            <a:ahLst/>
            <a:cxnLst/>
            <a:rect r="r" b="b" t="t" l="l"/>
            <a:pathLst>
              <a:path h="591315" w="11423140">
                <a:moveTo>
                  <a:pt x="0" y="0"/>
                </a:moveTo>
                <a:lnTo>
                  <a:pt x="11423140" y="0"/>
                </a:lnTo>
                <a:lnTo>
                  <a:pt x="11423140" y="591316"/>
                </a:lnTo>
                <a:lnTo>
                  <a:pt x="0" y="591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54194" y="6454182"/>
            <a:ext cx="6089806" cy="2737854"/>
          </a:xfrm>
          <a:custGeom>
            <a:avLst/>
            <a:gdLst/>
            <a:ahLst/>
            <a:cxnLst/>
            <a:rect r="r" b="b" t="t" l="l"/>
            <a:pathLst>
              <a:path h="2737854" w="6089806">
                <a:moveTo>
                  <a:pt x="0" y="0"/>
                </a:moveTo>
                <a:lnTo>
                  <a:pt x="6089806" y="0"/>
                </a:lnTo>
                <a:lnTo>
                  <a:pt x="6089806" y="2737854"/>
                </a:lnTo>
                <a:lnTo>
                  <a:pt x="0" y="27378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53354" y="7313399"/>
            <a:ext cx="3369985" cy="1019420"/>
          </a:xfrm>
          <a:custGeom>
            <a:avLst/>
            <a:gdLst/>
            <a:ahLst/>
            <a:cxnLst/>
            <a:rect r="r" b="b" t="t" l="l"/>
            <a:pathLst>
              <a:path h="1019420" w="3369985">
                <a:moveTo>
                  <a:pt x="0" y="0"/>
                </a:moveTo>
                <a:lnTo>
                  <a:pt x="3369985" y="0"/>
                </a:lnTo>
                <a:lnTo>
                  <a:pt x="3369985" y="1019420"/>
                </a:lnTo>
                <a:lnTo>
                  <a:pt x="0" y="1019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1025" y="9270534"/>
            <a:ext cx="263843" cy="6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986">
                <a:solidFill>
                  <a:srgbClr val="FFFFFF"/>
                </a:solidFill>
                <a:latin typeface="Tomorrow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6464" y="829653"/>
            <a:ext cx="16535072" cy="120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9352">
                <a:solidFill>
                  <a:srgbClr val="168D50"/>
                </a:solidFill>
                <a:latin typeface="Tomorrow"/>
              </a:rPr>
              <a:t>DATA PREPROCESSING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474" y="2541784"/>
            <a:ext cx="180725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231F20"/>
                </a:solidFill>
                <a:latin typeface="Canva Sans"/>
              </a:rPr>
              <a:t>  Atmospherically correct images using sen2cor and choose 20 meter per pixel resolution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3775" y="5209475"/>
            <a:ext cx="126386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2.   Extract  bands and transform them to .tiff  using QGIS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DAGG5uEqqpk</dc:identifier>
  <dcterms:modified xsi:type="dcterms:W3CDTF">2011-08-01T06:04:30Z</dcterms:modified>
  <cp:revision>1</cp:revision>
  <dc:title>Presentation P2M</dc:title>
</cp:coreProperties>
</file>